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5"/>
  </p:notesMasterIdLst>
  <p:sldIdLst>
    <p:sldId id="256" r:id="rId2"/>
    <p:sldId id="257" r:id="rId3"/>
    <p:sldId id="258" r:id="rId4"/>
    <p:sldId id="259" r:id="rId5"/>
    <p:sldId id="260" r:id="rId6"/>
    <p:sldId id="265" r:id="rId7"/>
    <p:sldId id="266" r:id="rId8"/>
    <p:sldId id="267" r:id="rId9"/>
    <p:sldId id="262" r:id="rId10"/>
    <p:sldId id="263" r:id="rId11"/>
    <p:sldId id="268" r:id="rId12"/>
    <p:sldId id="264"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4" autoAdjust="0"/>
    <p:restoredTop sz="76494" autoAdjust="0"/>
  </p:normalViewPr>
  <p:slideViewPr>
    <p:cSldViewPr snapToGrid="0">
      <p:cViewPr>
        <p:scale>
          <a:sx n="61" d="100"/>
          <a:sy n="61" d="100"/>
        </p:scale>
        <p:origin x="-10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E72A1-A9FF-4EBF-B4AA-E86754C4DAFB}" type="datetimeFigureOut">
              <a:rPr lang="en-US" smtClean="0"/>
              <a:t>5/12/2018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3D56C-0120-4086-9310-EEF3D723E88A}" type="slidenum">
              <a:rPr lang="en-US" smtClean="0"/>
              <a:t>‹#›</a:t>
            </a:fld>
            <a:endParaRPr lang="en-US"/>
          </a:p>
        </p:txBody>
      </p:sp>
    </p:spTree>
    <p:extLst>
      <p:ext uri="{BB962C8B-B14F-4D97-AF65-F5344CB8AC3E}">
        <p14:creationId xmlns:p14="http://schemas.microsoft.com/office/powerpoint/2010/main" val="901109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3D56C-0120-4086-9310-EEF3D723E88A}" type="slidenum">
              <a:rPr lang="en-US" smtClean="0"/>
              <a:t>1</a:t>
            </a:fld>
            <a:endParaRPr lang="en-US"/>
          </a:p>
        </p:txBody>
      </p:sp>
    </p:spTree>
    <p:extLst>
      <p:ext uri="{BB962C8B-B14F-4D97-AF65-F5344CB8AC3E}">
        <p14:creationId xmlns:p14="http://schemas.microsoft.com/office/powerpoint/2010/main" val="2523223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rising</a:t>
            </a:r>
            <a:r>
              <a:rPr lang="en-US" baseline="0" dirty="0" smtClean="0"/>
              <a:t> numbers of homeless individual that once served in the United states security forces in Kentucky resulted to a major concern among the member of the community and to the leadership of the region.  Therefore, the Kentucky Housing Corporation in conjunction with other nonprofit, commercial and governmental organizations joint forces to address the issue. This alliance led to the formation of a community services program called Housing of  Homeless Veterans in Kentucky. The community services program was aimed at providing permanent homes and healthcare services for all the venerable individuals in this program. The program will be expected to run for five years until all the homeless veterans in Kentucky have been resettled in their new homes.</a:t>
            </a:r>
            <a:endParaRPr lang="en-US" dirty="0"/>
          </a:p>
        </p:txBody>
      </p:sp>
      <p:sp>
        <p:nvSpPr>
          <p:cNvPr id="4" name="Slide Number Placeholder 3"/>
          <p:cNvSpPr>
            <a:spLocks noGrp="1"/>
          </p:cNvSpPr>
          <p:nvPr>
            <p:ph type="sldNum" sz="quarter" idx="10"/>
          </p:nvPr>
        </p:nvSpPr>
        <p:spPr/>
        <p:txBody>
          <a:bodyPr/>
          <a:lstStyle/>
          <a:p>
            <a:fld id="{A283D56C-0120-4086-9310-EEF3D723E88A}" type="slidenum">
              <a:rPr lang="en-US" smtClean="0"/>
              <a:t>2</a:t>
            </a:fld>
            <a:endParaRPr lang="en-US"/>
          </a:p>
        </p:txBody>
      </p:sp>
    </p:spTree>
    <p:extLst>
      <p:ext uri="{BB962C8B-B14F-4D97-AF65-F5344CB8AC3E}">
        <p14:creationId xmlns:p14="http://schemas.microsoft.com/office/powerpoint/2010/main" val="1660839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a:t>
            </a:r>
            <a:r>
              <a:rPr lang="en-US" baseline="0" dirty="0" smtClean="0"/>
              <a:t> the start of the projects, a needs assessment was conducted to ascertain the specific area and requirement that were to be completed to achieve the general objective of the projects. The needs assessment established that all homeless veterans lacked permanent housing, and it was necessary that proper housing is provided for all of the them. The needs assessment also established that most of the homeless veterans together with their families had limited access to quality healthcare. So, it was the duty of the community service program to ensure that all the homeless veterans in Kentucky and their families have access to quality medical care services. Also, most of the needs assessment establish that there is need to provide sustainable solutions to the economic welfares of the homeless veterans through employment thus </a:t>
            </a:r>
            <a:r>
              <a:rPr lang="en-US" baseline="0" smtClean="0"/>
              <a:t>the need for training programs.</a:t>
            </a:r>
            <a:endParaRPr lang="en-US" dirty="0"/>
          </a:p>
        </p:txBody>
      </p:sp>
      <p:sp>
        <p:nvSpPr>
          <p:cNvPr id="4" name="Slide Number Placeholder 3"/>
          <p:cNvSpPr>
            <a:spLocks noGrp="1"/>
          </p:cNvSpPr>
          <p:nvPr>
            <p:ph type="sldNum" sz="quarter" idx="10"/>
          </p:nvPr>
        </p:nvSpPr>
        <p:spPr/>
        <p:txBody>
          <a:bodyPr/>
          <a:lstStyle/>
          <a:p>
            <a:fld id="{A283D56C-0120-4086-9310-EEF3D723E88A}" type="slidenum">
              <a:rPr lang="en-US" smtClean="0"/>
              <a:t>3</a:t>
            </a:fld>
            <a:endParaRPr lang="en-US"/>
          </a:p>
        </p:txBody>
      </p:sp>
    </p:spTree>
    <p:extLst>
      <p:ext uri="{BB962C8B-B14F-4D97-AF65-F5344CB8AC3E}">
        <p14:creationId xmlns:p14="http://schemas.microsoft.com/office/powerpoint/2010/main" val="37925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assist</a:t>
            </a:r>
            <a:r>
              <a:rPr lang="en-US" baseline="0" dirty="0" smtClean="0"/>
              <a:t> the completion of this projects, there will be various individuals and companies contracted. The contractors will expected to handle tasks that will no through out the course of the program and provide supplementary assistance to the specific areas needed. The contractors will also be responsible for ensuring that all the necessary materials for the running of this projects are made available, for example, the medical suppliers who will provide all the required pharmaceuticals </a:t>
            </a:r>
            <a:endParaRPr lang="en-US" dirty="0"/>
          </a:p>
        </p:txBody>
      </p:sp>
      <p:sp>
        <p:nvSpPr>
          <p:cNvPr id="4" name="Slide Number Placeholder 3"/>
          <p:cNvSpPr>
            <a:spLocks noGrp="1"/>
          </p:cNvSpPr>
          <p:nvPr>
            <p:ph type="sldNum" sz="quarter" idx="10"/>
          </p:nvPr>
        </p:nvSpPr>
        <p:spPr/>
        <p:txBody>
          <a:bodyPr/>
          <a:lstStyle/>
          <a:p>
            <a:fld id="{A283D56C-0120-4086-9310-EEF3D723E88A}" type="slidenum">
              <a:rPr lang="en-US" smtClean="0"/>
              <a:t>4</a:t>
            </a:fld>
            <a:endParaRPr lang="en-US"/>
          </a:p>
        </p:txBody>
      </p:sp>
    </p:spTree>
    <p:extLst>
      <p:ext uri="{BB962C8B-B14F-4D97-AF65-F5344CB8AC3E}">
        <p14:creationId xmlns:p14="http://schemas.microsoft.com/office/powerpoint/2010/main" val="59569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Apart</a:t>
            </a:r>
            <a:r>
              <a:rPr lang="en-US" baseline="0" dirty="0" smtClean="0"/>
              <a:t> from the contractors there are also other individuals that are employed to work permanently in controlling all the activities of this human service program. These individual include the Executive project manager and the projects management staff who will work in directing and coordinating all the activities in this program. All the managing staff will work within the officer unless during activities that require their physical supervision. The field officers will include; The </a:t>
            </a:r>
            <a:r>
              <a:rPr lang="en-US" dirty="0" smtClean="0"/>
              <a:t>field officers, veterans affairs,</a:t>
            </a:r>
            <a:r>
              <a:rPr lang="en-US" baseline="0" dirty="0" smtClean="0"/>
              <a:t> c</a:t>
            </a:r>
            <a:r>
              <a:rPr lang="en-US" dirty="0" smtClean="0"/>
              <a:t>ommunity social workers, mental health social worker, sheltered workshop supervisor, and</a:t>
            </a:r>
            <a:r>
              <a:rPr lang="en-US" baseline="0" dirty="0" smtClean="0"/>
              <a:t> the </a:t>
            </a:r>
            <a:r>
              <a:rPr lang="en-US" dirty="0" smtClean="0"/>
              <a:t>trainers. Theses</a:t>
            </a:r>
            <a:r>
              <a:rPr lang="en-US" baseline="0" dirty="0" smtClean="0"/>
              <a:t> filed officer will be responsible for running the day to day activities through out the five years that this projects is expected to run.</a:t>
            </a:r>
            <a:endParaRPr lang="en-US" dirty="0" smtClean="0"/>
          </a:p>
        </p:txBody>
      </p:sp>
      <p:sp>
        <p:nvSpPr>
          <p:cNvPr id="4" name="Slide Number Placeholder 3"/>
          <p:cNvSpPr>
            <a:spLocks noGrp="1"/>
          </p:cNvSpPr>
          <p:nvPr>
            <p:ph type="sldNum" sz="quarter" idx="10"/>
          </p:nvPr>
        </p:nvSpPr>
        <p:spPr/>
        <p:txBody>
          <a:bodyPr/>
          <a:lstStyle/>
          <a:p>
            <a:fld id="{A283D56C-0120-4086-9310-EEF3D723E88A}" type="slidenum">
              <a:rPr lang="en-US" smtClean="0"/>
              <a:t>5</a:t>
            </a:fld>
            <a:endParaRPr lang="en-US"/>
          </a:p>
        </p:txBody>
      </p:sp>
    </p:spTree>
    <p:extLst>
      <p:ext uri="{BB962C8B-B14F-4D97-AF65-F5344CB8AC3E}">
        <p14:creationId xmlns:p14="http://schemas.microsoft.com/office/powerpoint/2010/main" val="3412128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71A574-22A7-4B51-8CB6-C87E2A10F462}" type="slidenum">
              <a:rPr lang="en-US" smtClean="0"/>
              <a:t>6</a:t>
            </a:fld>
            <a:endParaRPr lang="en-US"/>
          </a:p>
        </p:txBody>
      </p:sp>
    </p:spTree>
    <p:extLst>
      <p:ext uri="{BB962C8B-B14F-4D97-AF65-F5344CB8AC3E}">
        <p14:creationId xmlns:p14="http://schemas.microsoft.com/office/powerpoint/2010/main" val="422434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495455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180131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58551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5C2864-A23F-4A6E-88A1-3C1CA240B4D4}"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1197448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D5C2864-A23F-4A6E-88A1-3C1CA240B4D4}" type="datetimeFigureOut">
              <a:rPr lang="en-US" smtClean="0"/>
              <a:t>5/12/2018</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3335851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5C2864-A23F-4A6E-88A1-3C1CA240B4D4}" type="datetimeFigureOut">
              <a:rPr lang="en-US" smtClean="0"/>
              <a:t>5/12/2018</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1639311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C2864-A23F-4A6E-88A1-3C1CA240B4D4}" type="datetimeFigureOut">
              <a:rPr lang="en-US" smtClean="0"/>
              <a:t>5/12/2018</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2802777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C2864-A23F-4A6E-88A1-3C1CA240B4D4}"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1882800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C2864-A23F-4A6E-88A1-3C1CA240B4D4}"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3653633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1053189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11E5E5-5729-4D79-BA20-BC616128701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6043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D5C2864-A23F-4A6E-88A1-3C1CA240B4D4}"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3923381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D5C2864-A23F-4A6E-88A1-3C1CA240B4D4}"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11E5E5-5729-4D79-BA20-BC616128701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88507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9D5C2864-A23F-4A6E-88A1-3C1CA240B4D4}"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3330598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647347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5C2864-A23F-4A6E-88A1-3C1CA240B4D4}"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11E5E5-5729-4D79-BA20-BC616128701F}" type="slidenum">
              <a:rPr lang="en-US" smtClean="0"/>
              <a:t>‹#›</a:t>
            </a:fld>
            <a:endParaRPr lang="en-US"/>
          </a:p>
        </p:txBody>
      </p:sp>
    </p:spTree>
    <p:extLst>
      <p:ext uri="{BB962C8B-B14F-4D97-AF65-F5344CB8AC3E}">
        <p14:creationId xmlns:p14="http://schemas.microsoft.com/office/powerpoint/2010/main" val="118387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D5C2864-A23F-4A6E-88A1-3C1CA240B4D4}" type="datetimeFigureOut">
              <a:rPr lang="en-US" smtClean="0"/>
              <a:t>5/12/2018</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311E5E5-5729-4D79-BA20-BC616128701F}" type="slidenum">
              <a:rPr lang="en-US" smtClean="0"/>
              <a:t>‹#›</a:t>
            </a:fld>
            <a:endParaRPr lang="en-US"/>
          </a:p>
        </p:txBody>
      </p:sp>
    </p:spTree>
    <p:extLst>
      <p:ext uri="{BB962C8B-B14F-4D97-AF65-F5344CB8AC3E}">
        <p14:creationId xmlns:p14="http://schemas.microsoft.com/office/powerpoint/2010/main" val="588033996"/>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7200" dirty="0" smtClean="0"/>
              <a:t>Community Service Program 2018</a:t>
            </a:r>
            <a:endParaRPr lang="en-US" sz="7200" dirty="0"/>
          </a:p>
        </p:txBody>
      </p:sp>
      <p:sp>
        <p:nvSpPr>
          <p:cNvPr id="3" name="Subtitle 2"/>
          <p:cNvSpPr>
            <a:spLocks noGrp="1"/>
          </p:cNvSpPr>
          <p:nvPr>
            <p:ph type="subTitle" idx="1"/>
          </p:nvPr>
        </p:nvSpPr>
        <p:spPr/>
        <p:txBody>
          <a:bodyPr>
            <a:noAutofit/>
          </a:bodyPr>
          <a:lstStyle/>
          <a:p>
            <a:r>
              <a:rPr lang="en-US" sz="3200" dirty="0" smtClean="0"/>
              <a:t>Housing of Homeless Veterans in Kentucky</a:t>
            </a:r>
            <a:endParaRPr lang="en-US" sz="3200" dirty="0"/>
          </a:p>
        </p:txBody>
      </p:sp>
    </p:spTree>
    <p:extLst>
      <p:ext uri="{BB962C8B-B14F-4D97-AF65-F5344CB8AC3E}">
        <p14:creationId xmlns:p14="http://schemas.microsoft.com/office/powerpoint/2010/main" val="3073064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Executive Summary</a:t>
            </a:r>
            <a:endParaRPr lang="en-US" sz="4400" dirty="0"/>
          </a:p>
        </p:txBody>
      </p:sp>
      <p:sp>
        <p:nvSpPr>
          <p:cNvPr id="3" name="Content Placeholder 2"/>
          <p:cNvSpPr>
            <a:spLocks noGrp="1"/>
          </p:cNvSpPr>
          <p:nvPr>
            <p:ph idx="1"/>
          </p:nvPr>
        </p:nvSpPr>
        <p:spPr/>
        <p:txBody>
          <a:bodyPr/>
          <a:lstStyle/>
          <a:p>
            <a:pPr marL="457200" lvl="1" indent="0">
              <a:buNone/>
            </a:pPr>
            <a:endParaRPr lang="en-US" sz="2000" dirty="0"/>
          </a:p>
          <a:p>
            <a:r>
              <a:rPr lang="en-US" sz="2400" dirty="0" smtClean="0"/>
              <a:t>This community service program was pioneered by the Kentucky Housing corporation with the aim providing housing to all the homeless veterans and their families within Kentucky</a:t>
            </a:r>
            <a:endParaRPr lang="en-US" sz="2400" dirty="0"/>
          </a:p>
          <a:p>
            <a:r>
              <a:rPr lang="en-US" sz="2400" dirty="0" smtClean="0"/>
              <a:t>This program is expected to run for a period of five years.</a:t>
            </a:r>
            <a:endParaRPr lang="en-US" sz="2400" dirty="0"/>
          </a:p>
          <a:p>
            <a:r>
              <a:rPr lang="en-US" sz="2400" dirty="0"/>
              <a:t>The </a:t>
            </a:r>
            <a:r>
              <a:rPr lang="en-US" sz="2400" dirty="0" smtClean="0"/>
              <a:t>program will also facilitate the provision of healthcare services to the homeless veterans.</a:t>
            </a:r>
            <a:endParaRPr lang="en-US" sz="2400" dirty="0"/>
          </a:p>
          <a:p>
            <a:endParaRPr lang="en-US" dirty="0"/>
          </a:p>
        </p:txBody>
      </p:sp>
    </p:spTree>
    <p:extLst>
      <p:ext uri="{BB962C8B-B14F-4D97-AF65-F5344CB8AC3E}">
        <p14:creationId xmlns:p14="http://schemas.microsoft.com/office/powerpoint/2010/main" val="1659397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 Assessment</a:t>
            </a:r>
            <a:endParaRPr lang="en-US" dirty="0"/>
          </a:p>
        </p:txBody>
      </p:sp>
      <p:sp>
        <p:nvSpPr>
          <p:cNvPr id="3" name="Content Placeholder 2"/>
          <p:cNvSpPr>
            <a:spLocks noGrp="1"/>
          </p:cNvSpPr>
          <p:nvPr>
            <p:ph idx="1"/>
          </p:nvPr>
        </p:nvSpPr>
        <p:spPr/>
        <p:txBody>
          <a:bodyPr/>
          <a:lstStyle/>
          <a:p>
            <a:pPr lvl="0" hangingPunct="0"/>
            <a:r>
              <a:rPr lang="en-US" sz="2400" dirty="0"/>
              <a:t>Permanent </a:t>
            </a:r>
            <a:r>
              <a:rPr lang="en-US" sz="2400" dirty="0" smtClean="0"/>
              <a:t>houses for the homes veterans and their families</a:t>
            </a:r>
            <a:endParaRPr lang="en-US" sz="2400" dirty="0"/>
          </a:p>
          <a:p>
            <a:pPr lvl="0"/>
            <a:r>
              <a:rPr lang="en-US" sz="2400" dirty="0" smtClean="0"/>
              <a:t>Access to quality medical care services for the homeless veterans that their families.</a:t>
            </a:r>
            <a:endParaRPr lang="en-US" sz="2400" dirty="0"/>
          </a:p>
          <a:p>
            <a:pPr lvl="0"/>
            <a:r>
              <a:rPr lang="en-US" sz="2400" dirty="0"/>
              <a:t>Employment and training opportunities for homeless veterans.</a:t>
            </a:r>
          </a:p>
          <a:p>
            <a:pPr lvl="0"/>
            <a:r>
              <a:rPr lang="en-US" sz="2400" dirty="0"/>
              <a:t>Produce a detailed register of all veterans containing their economic and health status.</a:t>
            </a:r>
          </a:p>
          <a:p>
            <a:pPr marL="0" indent="0" hangingPunct="0">
              <a:buNone/>
            </a:pPr>
            <a:endParaRPr lang="en-US" dirty="0"/>
          </a:p>
        </p:txBody>
      </p:sp>
    </p:spTree>
    <p:extLst>
      <p:ext uri="{BB962C8B-B14F-4D97-AF65-F5344CB8AC3E}">
        <p14:creationId xmlns:p14="http://schemas.microsoft.com/office/powerpoint/2010/main" val="1968067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Contractor List</a:t>
            </a:r>
            <a:endParaRPr lang="en-US" dirty="0"/>
          </a:p>
        </p:txBody>
      </p:sp>
      <p:sp>
        <p:nvSpPr>
          <p:cNvPr id="3" name="Content Placeholder 2"/>
          <p:cNvSpPr>
            <a:spLocks noGrp="1"/>
          </p:cNvSpPr>
          <p:nvPr>
            <p:ph idx="1"/>
          </p:nvPr>
        </p:nvSpPr>
        <p:spPr/>
        <p:txBody>
          <a:bodyPr>
            <a:normAutofit/>
          </a:bodyPr>
          <a:lstStyle/>
          <a:p>
            <a:r>
              <a:rPr lang="en-US" sz="2400" dirty="0"/>
              <a:t>Medical </a:t>
            </a:r>
            <a:r>
              <a:rPr lang="en-US" sz="2400" dirty="0" smtClean="0"/>
              <a:t>Suppliers</a:t>
            </a:r>
            <a:endParaRPr lang="en-US" sz="2400" dirty="0"/>
          </a:p>
          <a:p>
            <a:r>
              <a:rPr lang="en-US" sz="2400" dirty="0" smtClean="0"/>
              <a:t>Electricity Supplier</a:t>
            </a:r>
          </a:p>
          <a:p>
            <a:r>
              <a:rPr lang="en-US" sz="2400" dirty="0" smtClean="0"/>
              <a:t>Construction Company</a:t>
            </a:r>
          </a:p>
          <a:p>
            <a:r>
              <a:rPr lang="en-US" sz="2400" dirty="0" smtClean="0"/>
              <a:t>Data Collection and Analysis Company</a:t>
            </a:r>
          </a:p>
          <a:p>
            <a:r>
              <a:rPr lang="en-US" sz="2400" dirty="0" smtClean="0"/>
              <a:t>Cleaning</a:t>
            </a:r>
          </a:p>
          <a:p>
            <a:pPr lvl="0"/>
            <a:r>
              <a:rPr lang="en-US" sz="2400" dirty="0" smtClean="0"/>
              <a:t>Auditors</a:t>
            </a:r>
          </a:p>
          <a:p>
            <a:endParaRPr lang="en-US" dirty="0"/>
          </a:p>
        </p:txBody>
      </p:sp>
    </p:spTree>
    <p:extLst>
      <p:ext uri="{BB962C8B-B14F-4D97-AF65-F5344CB8AC3E}">
        <p14:creationId xmlns:p14="http://schemas.microsoft.com/office/powerpoint/2010/main" val="3931088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lnSpc>
                <a:spcPct val="90000"/>
              </a:lnSpc>
              <a:spcBef>
                <a:spcPct val="0"/>
              </a:spcBef>
            </a:pPr>
            <a:r>
              <a:rPr lang="en-US" sz="4400" dirty="0" smtClean="0">
                <a:latin typeface="+mj-lt"/>
              </a:rPr>
              <a:t>Staffing Plan</a:t>
            </a:r>
            <a:endParaRPr lang="en-US" sz="4400" dirty="0">
              <a:latin typeface="+mj-lt"/>
            </a:endParaRPr>
          </a:p>
        </p:txBody>
      </p:sp>
      <p:sp>
        <p:nvSpPr>
          <p:cNvPr id="3" name="Content Placeholder 2"/>
          <p:cNvSpPr>
            <a:spLocks noGrp="1"/>
          </p:cNvSpPr>
          <p:nvPr>
            <p:ph idx="1"/>
          </p:nvPr>
        </p:nvSpPr>
        <p:spPr/>
        <p:txBody>
          <a:bodyPr>
            <a:normAutofit/>
          </a:bodyPr>
          <a:lstStyle/>
          <a:p>
            <a:r>
              <a:rPr lang="en-US" sz="2400" dirty="0" smtClean="0"/>
              <a:t>Executive Project Manager</a:t>
            </a:r>
          </a:p>
          <a:p>
            <a:r>
              <a:rPr lang="en-US" sz="2400" dirty="0" smtClean="0"/>
              <a:t>Project Management Staff</a:t>
            </a:r>
          </a:p>
          <a:p>
            <a:r>
              <a:rPr lang="en-US" sz="2400" dirty="0" smtClean="0"/>
              <a:t>Field Officers, Veterans Affairs</a:t>
            </a:r>
          </a:p>
          <a:p>
            <a:r>
              <a:rPr lang="en-US" sz="2400" dirty="0" smtClean="0"/>
              <a:t>Community Social Workers</a:t>
            </a:r>
          </a:p>
          <a:p>
            <a:r>
              <a:rPr lang="en-US" sz="2400" dirty="0" smtClean="0"/>
              <a:t>Mental Health Social Worker</a:t>
            </a:r>
          </a:p>
          <a:p>
            <a:r>
              <a:rPr lang="en-US" sz="2400" dirty="0" smtClean="0"/>
              <a:t>Sheltered Workshop Supervisor</a:t>
            </a:r>
          </a:p>
          <a:p>
            <a:r>
              <a:rPr lang="en-US" sz="2400" dirty="0" smtClean="0"/>
              <a:t>Trainers</a:t>
            </a:r>
          </a:p>
          <a:p>
            <a:endParaRPr lang="en-US" sz="2400" dirty="0"/>
          </a:p>
        </p:txBody>
      </p:sp>
    </p:spTree>
    <p:extLst>
      <p:ext uri="{BB962C8B-B14F-4D97-AF65-F5344CB8AC3E}">
        <p14:creationId xmlns:p14="http://schemas.microsoft.com/office/powerpoint/2010/main" val="2631687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Budget</a:t>
            </a:r>
            <a:endParaRPr lang="en-US" sz="54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95992822"/>
              </p:ext>
            </p:extLst>
          </p:nvPr>
        </p:nvGraphicFramePr>
        <p:xfrm>
          <a:off x="685799" y="1864701"/>
          <a:ext cx="10469880" cy="4170338"/>
        </p:xfrm>
        <a:graphic>
          <a:graphicData uri="http://schemas.openxmlformats.org/drawingml/2006/table">
            <a:tbl>
              <a:tblPr firstRow="1" firstCol="1" bandRow="1">
                <a:tableStyleId>{5C22544A-7EE6-4342-B048-85BDC9FD1C3A}</a:tableStyleId>
              </a:tblPr>
              <a:tblGrid>
                <a:gridCol w="4216923"/>
                <a:gridCol w="421852"/>
                <a:gridCol w="421852"/>
                <a:gridCol w="421852"/>
                <a:gridCol w="4557589"/>
                <a:gridCol w="429812"/>
              </a:tblGrid>
              <a:tr h="350659">
                <a:tc gridSpan="6">
                  <a:txBody>
                    <a:bodyPr/>
                    <a:lstStyle/>
                    <a:p>
                      <a:pPr marL="0" marR="0" fontAlgn="auto" hangingPunct="1">
                        <a:spcBef>
                          <a:spcPts val="0"/>
                        </a:spcBef>
                        <a:spcAft>
                          <a:spcPts val="0"/>
                        </a:spcAft>
                      </a:pPr>
                      <a:r>
                        <a:rPr lang="en-US" sz="2000" dirty="0">
                          <a:effectLst/>
                        </a:rPr>
                        <a:t>Budget for Housing for Homeless Veterans in Kentucky</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3089">
                <a:tc>
                  <a:txBody>
                    <a:bodyPr/>
                    <a:lstStyle/>
                    <a:p>
                      <a:endParaRPr lang="en-US" sz="2000" dirty="0">
                        <a:effectLst/>
                        <a:latin typeface="Times New Roman" panose="02020603050405020304" pitchFamily="18" charset="0"/>
                      </a:endParaRPr>
                    </a:p>
                  </a:txBody>
                  <a:tcPr marL="68580" marR="68580" marT="0" marB="0" anchor="b"/>
                </a:tc>
                <a:tc>
                  <a:txBody>
                    <a:bodyPr/>
                    <a:lstStyle/>
                    <a:p>
                      <a:endParaRPr lang="en-US" sz="2000">
                        <a:effectLst/>
                        <a:latin typeface="Times New Roman" panose="02020603050405020304" pitchFamily="18" charset="0"/>
                      </a:endParaRPr>
                    </a:p>
                  </a:txBody>
                  <a:tcPr marL="68580" marR="68580" marT="0" marB="0" anchor="b"/>
                </a:tc>
                <a:tc>
                  <a:txBody>
                    <a:bodyPr/>
                    <a:lstStyle/>
                    <a:p>
                      <a:endParaRPr lang="en-US" sz="2000">
                        <a:effectLst/>
                        <a:latin typeface="Times New Roman" panose="02020603050405020304" pitchFamily="18" charset="0"/>
                      </a:endParaRPr>
                    </a:p>
                  </a:txBody>
                  <a:tcPr marL="68580" marR="68580" marT="0" marB="0" anchor="b"/>
                </a:tc>
                <a:tc>
                  <a:txBody>
                    <a:bodyPr/>
                    <a:lstStyle/>
                    <a:p>
                      <a:endParaRPr lang="en-US" sz="2000">
                        <a:effectLst/>
                        <a:latin typeface="Times New Roman" panose="02020603050405020304" pitchFamily="18" charset="0"/>
                      </a:endParaRPr>
                    </a:p>
                  </a:txBody>
                  <a:tcPr marL="68580" marR="68580" marT="0" marB="0" anchor="b"/>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4">
                  <a:txBody>
                    <a:bodyPr/>
                    <a:lstStyle/>
                    <a:p>
                      <a:pPr marL="0" marR="0" fontAlgn="auto" hangingPunct="1">
                        <a:spcBef>
                          <a:spcPts val="0"/>
                        </a:spcBef>
                        <a:spcAft>
                          <a:spcPts val="0"/>
                        </a:spcAft>
                      </a:pPr>
                      <a:r>
                        <a:rPr lang="en-US" sz="2000" b="1" dirty="0">
                          <a:effectLst/>
                        </a:rPr>
                        <a:t>Personal( Staff and Contractors)</a:t>
                      </a:r>
                      <a:endParaRPr lang="en-US" sz="2000" b="1"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000" b="0" dirty="0">
                          <a:effectLst/>
                        </a:rPr>
                        <a:t>Executive Officer Manager</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$40,000.00</a:t>
                      </a:r>
                      <a:endParaRPr lang="en-US"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000" b="0" dirty="0">
                          <a:effectLst/>
                        </a:rPr>
                        <a:t>Project Management Staff</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dirty="0">
                          <a:effectLst/>
                        </a:rPr>
                        <a:t>$28,000.00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4">
                  <a:txBody>
                    <a:bodyPr/>
                    <a:lstStyle/>
                    <a:p>
                      <a:pPr marL="0" marR="0" fontAlgn="auto" hangingPunct="1">
                        <a:spcBef>
                          <a:spcPts val="0"/>
                        </a:spcBef>
                        <a:spcAft>
                          <a:spcPts val="0"/>
                        </a:spcAft>
                      </a:pPr>
                      <a:r>
                        <a:rPr lang="en-US" sz="2000" b="0" dirty="0">
                          <a:effectLst/>
                        </a:rPr>
                        <a:t>Field Officers, Veterans Affairs </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000">
                          <a:effectLst/>
                        </a:rPr>
                        <a:t>$28,000.00</a:t>
                      </a:r>
                      <a:endParaRPr lang="en-US"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000" b="0" dirty="0">
                          <a:effectLst/>
                        </a:rPr>
                        <a:t>Community Social Workers</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$25,000.00</a:t>
                      </a:r>
                      <a:endParaRPr lang="en-US"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000" b="0" dirty="0">
                          <a:effectLst/>
                        </a:rPr>
                        <a:t>Mental Health Social Worker</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$25,000.00</a:t>
                      </a:r>
                      <a:endParaRPr lang="en-US" sz="20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4">
                  <a:txBody>
                    <a:bodyPr/>
                    <a:lstStyle/>
                    <a:p>
                      <a:pPr marL="0" marR="0" fontAlgn="auto" hangingPunct="1">
                        <a:spcBef>
                          <a:spcPts val="0"/>
                        </a:spcBef>
                        <a:spcAft>
                          <a:spcPts val="0"/>
                        </a:spcAft>
                      </a:pPr>
                      <a:r>
                        <a:rPr lang="en-US" sz="2000" b="0" dirty="0">
                          <a:effectLst/>
                        </a:rPr>
                        <a:t>Sheltered Workshop Supervisor</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000" dirty="0">
                          <a:effectLst/>
                        </a:rPr>
                        <a:t>$24,000.00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2">
                  <a:txBody>
                    <a:bodyPr/>
                    <a:lstStyle/>
                    <a:p>
                      <a:pPr marL="0" marR="0" fontAlgn="auto" hangingPunct="1">
                        <a:spcBef>
                          <a:spcPts val="0"/>
                        </a:spcBef>
                        <a:spcAft>
                          <a:spcPts val="0"/>
                        </a:spcAft>
                      </a:pPr>
                      <a:r>
                        <a:rPr lang="en-US" sz="2000" b="0" dirty="0">
                          <a:effectLst/>
                        </a:rPr>
                        <a:t>Trainers </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dirty="0">
                          <a:effectLst/>
                        </a:rPr>
                        <a:t>$18,000.00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2">
                  <a:txBody>
                    <a:bodyPr/>
                    <a:lstStyle/>
                    <a:p>
                      <a:pPr marL="0" marR="0" fontAlgn="auto" hangingPunct="1">
                        <a:spcBef>
                          <a:spcPts val="0"/>
                        </a:spcBef>
                        <a:spcAft>
                          <a:spcPts val="0"/>
                        </a:spcAft>
                      </a:pPr>
                      <a:r>
                        <a:rPr lang="en-US" sz="2000" b="0" dirty="0">
                          <a:effectLst/>
                        </a:rPr>
                        <a:t>Medical Suppliers</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dirty="0">
                          <a:effectLst/>
                        </a:rPr>
                        <a:t>$50,000.00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0" marR="0" marT="0" marB="0" anchor="ctr"/>
                </a:tc>
              </a:tr>
              <a:tr h="350659">
                <a:tc gridSpan="3">
                  <a:txBody>
                    <a:bodyPr/>
                    <a:lstStyle/>
                    <a:p>
                      <a:pPr marL="0" marR="0" fontAlgn="auto" hangingPunct="1">
                        <a:spcBef>
                          <a:spcPts val="0"/>
                        </a:spcBef>
                        <a:spcAft>
                          <a:spcPts val="0"/>
                        </a:spcAft>
                      </a:pPr>
                      <a:r>
                        <a:rPr lang="en-US" sz="2000" b="0" dirty="0">
                          <a:effectLst/>
                        </a:rPr>
                        <a:t>Construction Company</a:t>
                      </a:r>
                      <a:endParaRPr lang="en-US" sz="20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20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dirty="0">
                          <a:effectLst/>
                        </a:rPr>
                        <a:t>$300,000.00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hangingPunct="0">
                        <a:spcBef>
                          <a:spcPts val="0"/>
                        </a:spcBef>
                        <a:spcAft>
                          <a:spcPts val="0"/>
                        </a:spcAft>
                      </a:pPr>
                      <a:r>
                        <a:rPr lang="en-US" sz="1800" dirty="0">
                          <a:effectLst/>
                        </a:rPr>
                        <a:t> </a:t>
                      </a:r>
                      <a:endParaRPr lang="en-US" sz="1800" dirty="0">
                        <a:effectLst/>
                        <a:latin typeface="Times New Roman" panose="02020603050405020304" pitchFamily="18" charset="0"/>
                        <a:ea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355029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1"/>
            <a:ext cx="10131425" cy="1255776"/>
          </a:xfrm>
        </p:spPr>
        <p:txBody>
          <a:bodyPr/>
          <a:lstStyle/>
          <a:p>
            <a:r>
              <a:rPr lang="en-US" b="1" dirty="0"/>
              <a:t>Budget</a:t>
            </a:r>
            <a:endParaRPr lang="en-US" dirty="0"/>
          </a:p>
        </p:txBody>
      </p:sp>
      <p:graphicFrame>
        <p:nvGraphicFramePr>
          <p:cNvPr id="4" name="Content Placeholder 3"/>
          <p:cNvGraphicFramePr>
            <a:graphicFrameLocks noGrp="1"/>
          </p:cNvGraphicFramePr>
          <p:nvPr>
            <p:ph idx="1"/>
            <p:extLst/>
          </p:nvPr>
        </p:nvGraphicFramePr>
        <p:xfrm>
          <a:off x="685801" y="2157988"/>
          <a:ext cx="10506455" cy="4212796"/>
        </p:xfrm>
        <a:graphic>
          <a:graphicData uri="http://schemas.openxmlformats.org/drawingml/2006/table">
            <a:tbl>
              <a:tblPr firstRow="1" firstCol="1" bandRow="1">
                <a:tableStyleId>{5C22544A-7EE6-4342-B048-85BDC9FD1C3A}</a:tableStyleId>
              </a:tblPr>
              <a:tblGrid>
                <a:gridCol w="4412812"/>
                <a:gridCol w="441447"/>
                <a:gridCol w="441447"/>
                <a:gridCol w="441447"/>
                <a:gridCol w="4769302"/>
              </a:tblGrid>
              <a:tr h="304253">
                <a:tc gridSpan="3">
                  <a:txBody>
                    <a:bodyPr/>
                    <a:lstStyle/>
                    <a:p>
                      <a:pPr marL="0" marR="0" fontAlgn="auto" hangingPunct="1">
                        <a:spcBef>
                          <a:spcPts val="0"/>
                        </a:spcBef>
                        <a:spcAft>
                          <a:spcPts val="0"/>
                        </a:spcAft>
                      </a:pPr>
                      <a:r>
                        <a:rPr lang="en-US" sz="2000" dirty="0">
                          <a:effectLst/>
                        </a:rPr>
                        <a:t>Research and Advertising Cost</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4">
                  <a:txBody>
                    <a:bodyPr/>
                    <a:lstStyle/>
                    <a:p>
                      <a:pPr marL="0" marR="0" fontAlgn="auto" hangingPunct="1">
                        <a:spcBef>
                          <a:spcPts val="0"/>
                        </a:spcBef>
                        <a:spcAft>
                          <a:spcPts val="0"/>
                        </a:spcAft>
                      </a:pPr>
                      <a:r>
                        <a:rPr lang="en-US" sz="2000" b="0" dirty="0">
                          <a:effectLst/>
                        </a:rPr>
                        <a:t>Data Collection and Analysis Company</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000">
                          <a:effectLst/>
                        </a:rPr>
                        <a:t>$35,000.00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2">
                  <a:txBody>
                    <a:bodyPr/>
                    <a:lstStyle/>
                    <a:p>
                      <a:pPr marL="0" marR="0" fontAlgn="auto" hangingPunct="1">
                        <a:spcBef>
                          <a:spcPts val="0"/>
                        </a:spcBef>
                        <a:spcAft>
                          <a:spcPts val="0"/>
                        </a:spcAft>
                      </a:pPr>
                      <a:r>
                        <a:rPr lang="en-US" sz="2000" b="0" dirty="0">
                          <a:effectLst/>
                        </a:rPr>
                        <a:t>Population Censors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$20,000.00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2">
                  <a:txBody>
                    <a:bodyPr/>
                    <a:lstStyle/>
                    <a:p>
                      <a:pPr marL="0" marR="0" fontAlgn="auto" hangingPunct="1">
                        <a:spcBef>
                          <a:spcPts val="0"/>
                        </a:spcBef>
                        <a:spcAft>
                          <a:spcPts val="0"/>
                        </a:spcAft>
                      </a:pPr>
                      <a:r>
                        <a:rPr lang="en-US" sz="2000" b="0" dirty="0">
                          <a:effectLst/>
                        </a:rPr>
                        <a:t>Community Forums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$10,000.00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Individual Interviews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$5,000.00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277598">
                <a:tc>
                  <a:txBody>
                    <a:bodyPr/>
                    <a:lstStyle/>
                    <a:p>
                      <a:endParaRPr lang="en-US" sz="1600" b="0" dirty="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Services ( Non-Personal) </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Duplicating and Printing </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$35,000.00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2">
                  <a:txBody>
                    <a:bodyPr/>
                    <a:lstStyle/>
                    <a:p>
                      <a:pPr marL="0" marR="0" fontAlgn="auto" hangingPunct="1">
                        <a:spcBef>
                          <a:spcPts val="0"/>
                        </a:spcBef>
                        <a:spcAft>
                          <a:spcPts val="0"/>
                        </a:spcAft>
                      </a:pPr>
                      <a:r>
                        <a:rPr lang="en-US" sz="2000" b="0" dirty="0">
                          <a:effectLst/>
                        </a:rPr>
                        <a:t>Employment</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$50,000.00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277598">
                <a:tc>
                  <a:txBody>
                    <a:bodyPr/>
                    <a:lstStyle/>
                    <a:p>
                      <a:endParaRPr lang="en-US" sz="1600" b="0" dirty="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r>
              <a:tr h="304253">
                <a:tc>
                  <a:txBody>
                    <a:bodyPr/>
                    <a:lstStyle/>
                    <a:p>
                      <a:pPr marL="0" marR="0" fontAlgn="auto" hangingPunct="1">
                        <a:spcBef>
                          <a:spcPts val="0"/>
                        </a:spcBef>
                        <a:spcAft>
                          <a:spcPts val="0"/>
                        </a:spcAft>
                      </a:pPr>
                      <a:r>
                        <a:rPr lang="en-US" sz="2000" b="0" dirty="0">
                          <a:effectLst/>
                        </a:rPr>
                        <a:t>Rental</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 </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4">
                  <a:txBody>
                    <a:bodyPr/>
                    <a:lstStyle/>
                    <a:p>
                      <a:pPr marL="0" marR="0" fontAlgn="auto" hangingPunct="1">
                        <a:spcBef>
                          <a:spcPts val="0"/>
                        </a:spcBef>
                        <a:spcAft>
                          <a:spcPts val="0"/>
                        </a:spcAft>
                      </a:pPr>
                      <a:r>
                        <a:rPr lang="en-US" sz="2000" b="0" dirty="0">
                          <a:effectLst/>
                        </a:rPr>
                        <a:t>Conference and Meeting Rooms</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fontAlgn="auto" hangingPunct="1">
                        <a:spcBef>
                          <a:spcPts val="0"/>
                        </a:spcBef>
                        <a:spcAft>
                          <a:spcPts val="0"/>
                        </a:spcAft>
                      </a:pPr>
                      <a:r>
                        <a:rPr lang="en-US" sz="2000" dirty="0">
                          <a:effectLst/>
                        </a:rPr>
                        <a:t>$700.00</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Conference Booth Rental</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a:effectLst/>
                        </a:rPr>
                        <a:t>$450.00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r>
              <a:tr h="304253">
                <a:tc gridSpan="3">
                  <a:txBody>
                    <a:bodyPr/>
                    <a:lstStyle/>
                    <a:p>
                      <a:pPr marL="0" marR="0" fontAlgn="auto" hangingPunct="1">
                        <a:spcBef>
                          <a:spcPts val="0"/>
                        </a:spcBef>
                        <a:spcAft>
                          <a:spcPts val="0"/>
                        </a:spcAft>
                      </a:pPr>
                      <a:r>
                        <a:rPr lang="en-US" sz="2000" b="0" dirty="0">
                          <a:effectLst/>
                        </a:rPr>
                        <a:t>Computer Equipment Rental</a:t>
                      </a:r>
                      <a:endParaRPr lang="en-US" sz="16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2000" dirty="0">
                          <a:effectLst/>
                        </a:rPr>
                        <a:t>$850.00</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3942478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Budget</a:t>
            </a:r>
            <a:endParaRPr lang="en-US" dirty="0"/>
          </a:p>
        </p:txBody>
      </p:sp>
      <p:graphicFrame>
        <p:nvGraphicFramePr>
          <p:cNvPr id="4" name="Content Placeholder 3"/>
          <p:cNvGraphicFramePr>
            <a:graphicFrameLocks noGrp="1"/>
          </p:cNvGraphicFramePr>
          <p:nvPr>
            <p:ph idx="1"/>
            <p:extLst/>
          </p:nvPr>
        </p:nvGraphicFramePr>
        <p:xfrm>
          <a:off x="685803" y="2065862"/>
          <a:ext cx="10131423" cy="4595787"/>
        </p:xfrm>
        <a:graphic>
          <a:graphicData uri="http://schemas.openxmlformats.org/drawingml/2006/table">
            <a:tbl>
              <a:tblPr firstRow="1" firstCol="1" bandRow="1">
                <a:tableStyleId>{5C22544A-7EE6-4342-B048-85BDC9FD1C3A}</a:tableStyleId>
              </a:tblPr>
              <a:tblGrid>
                <a:gridCol w="4087939"/>
                <a:gridCol w="408947"/>
                <a:gridCol w="408947"/>
                <a:gridCol w="408947"/>
                <a:gridCol w="4418184"/>
                <a:gridCol w="398459"/>
              </a:tblGrid>
              <a:tr h="251769">
                <a:tc gridSpan="3">
                  <a:txBody>
                    <a:bodyPr/>
                    <a:lstStyle/>
                    <a:p>
                      <a:pPr marL="0" marR="0" fontAlgn="auto" hangingPunct="1">
                        <a:spcBef>
                          <a:spcPts val="0"/>
                        </a:spcBef>
                        <a:spcAft>
                          <a:spcPts val="0"/>
                        </a:spcAft>
                      </a:pPr>
                      <a:r>
                        <a:rPr lang="en-US" sz="1800" dirty="0">
                          <a:effectLst/>
                        </a:rPr>
                        <a:t>Utilities, Telecommunications</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Cleaning</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$20,000.00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Electricity Supplier</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$30,000.00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endParaRPr lang="en-US" sz="1400" b="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Supplies</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Office</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$50,000.00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dirty="0">
                          <a:effectLst/>
                        </a:rPr>
                        <a:t>Computer</a:t>
                      </a:r>
                      <a:endParaRPr lang="en-US" sz="14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$60,000.00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Food Stuff</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$10,000.00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Data Software</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$40,000.00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3">
                  <a:txBody>
                    <a:bodyPr/>
                    <a:lstStyle/>
                    <a:p>
                      <a:pPr marL="0" marR="0" fontAlgn="auto" hangingPunct="1">
                        <a:spcBef>
                          <a:spcPts val="0"/>
                        </a:spcBef>
                        <a:spcAft>
                          <a:spcPts val="0"/>
                        </a:spcAft>
                      </a:pPr>
                      <a:r>
                        <a:rPr lang="en-US" sz="1800" b="0">
                          <a:effectLst/>
                        </a:rPr>
                        <a:t>Healthcare Materials</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$50,000.00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endParaRPr lang="en-US" sz="1400" b="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dirty="0">
                          <a:effectLst/>
                        </a:rPr>
                        <a:t>Other Direct Cost</a:t>
                      </a:r>
                      <a:endParaRPr lang="en-US" sz="14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a:effectLst/>
                        </a:rPr>
                        <a:t>Staff Meeting</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$15,000.00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gridSpan="3">
                  <a:txBody>
                    <a:bodyPr/>
                    <a:lstStyle/>
                    <a:p>
                      <a:pPr marL="0" marR="0" fontAlgn="auto" hangingPunct="1">
                        <a:spcBef>
                          <a:spcPts val="0"/>
                        </a:spcBef>
                        <a:spcAft>
                          <a:spcPts val="0"/>
                        </a:spcAft>
                      </a:pPr>
                      <a:r>
                        <a:rPr lang="en-US" sz="1800" b="0">
                          <a:effectLst/>
                        </a:rPr>
                        <a:t>Filing Tax Exemption</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dirty="0">
                          <a:effectLst/>
                        </a:rPr>
                        <a:t>$850.00</a:t>
                      </a:r>
                      <a:endParaRPr lang="en-US" sz="14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endParaRPr lang="en-US" sz="1400" b="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r>
              <a:tr h="251769">
                <a:tc>
                  <a:txBody>
                    <a:bodyPr/>
                    <a:lstStyle/>
                    <a:p>
                      <a:pPr marL="0" marR="0" fontAlgn="auto" hangingPunct="1">
                        <a:spcBef>
                          <a:spcPts val="0"/>
                        </a:spcBef>
                        <a:spcAft>
                          <a:spcPts val="0"/>
                        </a:spcAft>
                      </a:pPr>
                      <a:r>
                        <a:rPr lang="en-US" sz="1800" b="0">
                          <a:effectLst/>
                        </a:rPr>
                        <a:t> </a:t>
                      </a:r>
                      <a:endParaRPr lang="en-US" sz="1400" b="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fontAlgn="auto" hangingPunct="1">
                        <a:spcBef>
                          <a:spcPts val="0"/>
                        </a:spcBef>
                        <a:spcAft>
                          <a:spcPts val="0"/>
                        </a:spcAft>
                      </a:pPr>
                      <a:r>
                        <a:rPr lang="en-US" sz="1800">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nchor="b"/>
                </a:tc>
              </a:tr>
              <a:tr h="251769">
                <a:tc gridSpan="2">
                  <a:txBody>
                    <a:bodyPr/>
                    <a:lstStyle/>
                    <a:p>
                      <a:pPr marL="0" marR="0" fontAlgn="auto" hangingPunct="1">
                        <a:spcBef>
                          <a:spcPts val="0"/>
                        </a:spcBef>
                        <a:spcAft>
                          <a:spcPts val="0"/>
                        </a:spcAft>
                      </a:pPr>
                      <a:r>
                        <a:rPr lang="en-US" sz="1800" b="0" dirty="0">
                          <a:effectLst/>
                        </a:rPr>
                        <a:t>Total Budget</a:t>
                      </a:r>
                      <a:endParaRPr lang="en-US" sz="1400" b="0" dirty="0">
                        <a:effectLst/>
                        <a:latin typeface="Times New Roman" panose="02020603050405020304" pitchFamily="18" charset="0"/>
                        <a:ea typeface="Times New Roman" panose="02020603050405020304" pitchFamily="18" charset="0"/>
                      </a:endParaRPr>
                    </a:p>
                  </a:txBody>
                  <a:tcPr marL="68580" marR="68580" marT="0" marB="0" anchor="b"/>
                </a:tc>
                <a:tc hMerge="1">
                  <a:txBody>
                    <a:bodyPr/>
                    <a:lstStyle/>
                    <a:p>
                      <a:endParaRPr lang="en-US"/>
                    </a:p>
                  </a:txBody>
                  <a:tcPr/>
                </a:tc>
                <a:tc>
                  <a:txBody>
                    <a:bodyPr/>
                    <a:lstStyle/>
                    <a:p>
                      <a:endParaRPr lang="en-US" sz="1400">
                        <a:effectLst/>
                        <a:latin typeface="Times New Roman" panose="02020603050405020304" pitchFamily="18" charset="0"/>
                      </a:endParaRPr>
                    </a:p>
                  </a:txBody>
                  <a:tcPr marL="68580" marR="68580" marT="0" marB="0" anchor="b"/>
                </a:tc>
                <a:tc>
                  <a:txBody>
                    <a:bodyPr/>
                    <a:lstStyle/>
                    <a:p>
                      <a:endParaRPr lang="en-US" sz="1400">
                        <a:effectLst/>
                        <a:latin typeface="Times New Roman" panose="02020603050405020304" pitchFamily="18" charset="0"/>
                      </a:endParaRPr>
                    </a:p>
                  </a:txBody>
                  <a:tcPr marL="68580" marR="68580" marT="0" marB="0" anchor="b"/>
                </a:tc>
                <a:tc>
                  <a:txBody>
                    <a:bodyPr/>
                    <a:lstStyle/>
                    <a:p>
                      <a:pPr marL="0" marR="0" algn="ctr" fontAlgn="auto" hangingPunct="1">
                        <a:spcBef>
                          <a:spcPts val="0"/>
                        </a:spcBef>
                        <a:spcAft>
                          <a:spcPts val="0"/>
                        </a:spcAft>
                      </a:pPr>
                      <a:r>
                        <a:rPr lang="en-US" sz="1800">
                          <a:effectLst/>
                        </a:rPr>
                        <a:t>$970,850.00</a:t>
                      </a:r>
                      <a:endParaRPr lang="en-US" sz="14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400" dirty="0">
                        <a:effectLst/>
                        <a:latin typeface="Times New Roman" panose="02020603050405020304" pitchFamily="18" charset="0"/>
                      </a:endParaRPr>
                    </a:p>
                  </a:txBody>
                  <a:tcPr marL="68580" marR="68580" marT="0" marB="0" anchor="b"/>
                </a:tc>
              </a:tr>
            </a:tbl>
          </a:graphicData>
        </a:graphic>
      </p:graphicFrame>
    </p:spTree>
    <p:extLst>
      <p:ext uri="{BB962C8B-B14F-4D97-AF65-F5344CB8AC3E}">
        <p14:creationId xmlns:p14="http://schemas.microsoft.com/office/powerpoint/2010/main" val="595567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Sources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9822060"/>
              </p:ext>
            </p:extLst>
          </p:nvPr>
        </p:nvGraphicFramePr>
        <p:xfrm>
          <a:off x="1000125" y="1485904"/>
          <a:ext cx="10353675" cy="4814878"/>
        </p:xfrm>
        <a:graphic>
          <a:graphicData uri="http://schemas.openxmlformats.org/drawingml/2006/table">
            <a:tbl>
              <a:tblPr firstRow="1" firstCol="1" bandRow="1">
                <a:tableStyleId>{5C22544A-7EE6-4342-B048-85BDC9FD1C3A}</a:tableStyleId>
              </a:tblPr>
              <a:tblGrid>
                <a:gridCol w="4648677"/>
                <a:gridCol w="1814540"/>
                <a:gridCol w="1316620"/>
                <a:gridCol w="2573838"/>
              </a:tblGrid>
              <a:tr h="706102">
                <a:tc>
                  <a:txBody>
                    <a:bodyPr/>
                    <a:lstStyle/>
                    <a:p>
                      <a:pPr marL="0" marR="0" algn="ctr">
                        <a:lnSpc>
                          <a:spcPct val="115000"/>
                        </a:lnSpc>
                        <a:spcBef>
                          <a:spcPts val="0"/>
                        </a:spcBef>
                        <a:spcAft>
                          <a:spcPts val="0"/>
                        </a:spcAft>
                      </a:pPr>
                      <a:r>
                        <a:rPr lang="en-US" sz="1200" dirty="0">
                          <a:effectLst/>
                        </a:rPr>
                        <a:t>Event</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Date/Deadline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Projected Funding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Individual Responsible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342398">
                <a:tc>
                  <a:txBody>
                    <a:bodyPr/>
                    <a:lstStyle/>
                    <a:p>
                      <a:pPr marL="0" marR="0">
                        <a:lnSpc>
                          <a:spcPct val="115000"/>
                        </a:lnSpc>
                        <a:spcBef>
                          <a:spcPts val="0"/>
                        </a:spcBef>
                        <a:spcAft>
                          <a:spcPts val="0"/>
                        </a:spcAft>
                      </a:pPr>
                      <a:r>
                        <a:rPr lang="en-US" sz="1200">
                          <a:effectLst/>
                        </a:rPr>
                        <a:t>Corporate donation letters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5/31/2018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Alice Simon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Silent Auction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5/14/2018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Tom Smith</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Online donations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6/7/2018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$10,000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Timothy Pickford</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dirty="0">
                          <a:effectLst/>
                        </a:rPr>
                        <a:t>Donation kiosks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6/21/2018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Billy Oswald</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Creating of custom t-shirts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5/31/2018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Martin Chamberlin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Crowdfunding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6/1/2018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$20,000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Stephanie McKenzie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5K charity run and walk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7/4/2018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$1,0000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Catherine Kimberley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Family fun day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7/21/2018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Kevin McAllister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Athletics competition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9/13/2018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Toby Witherspoon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Trivia challenge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9/31/2018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Robin Wahlberg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Sunday scratch tickets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dirty="0">
                          <a:effectLst/>
                        </a:rPr>
                        <a:t>11/31/2018</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Gerald Elton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342398">
                <a:tc>
                  <a:txBody>
                    <a:bodyPr/>
                    <a:lstStyle/>
                    <a:p>
                      <a:pPr marL="0" marR="0">
                        <a:lnSpc>
                          <a:spcPct val="115000"/>
                        </a:lnSpc>
                        <a:spcBef>
                          <a:spcPts val="0"/>
                        </a:spcBef>
                        <a:spcAft>
                          <a:spcPts val="0"/>
                        </a:spcAft>
                      </a:pPr>
                      <a:r>
                        <a:rPr lang="en-US" sz="1200">
                          <a:effectLst/>
                        </a:rPr>
                        <a:t>Traditional bike race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12/12/2018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$20,000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dirty="0">
                          <a:effectLst/>
                        </a:rPr>
                        <a:t>Joseph Fritz</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316803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a:t>
            </a:r>
            <a:r>
              <a:rPr lang="en-US" dirty="0" smtClean="0"/>
              <a:t>Card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96700534"/>
              </p:ext>
            </p:extLst>
          </p:nvPr>
        </p:nvGraphicFramePr>
        <p:xfrm>
          <a:off x="838200" y="1898174"/>
          <a:ext cx="10515600" cy="4288315"/>
        </p:xfrm>
        <a:graphic>
          <a:graphicData uri="http://schemas.openxmlformats.org/drawingml/2006/table">
            <a:tbl>
              <a:tblPr firstRow="1" firstCol="1" bandRow="1">
                <a:tableStyleId>{5C22544A-7EE6-4342-B048-85BDC9FD1C3A}</a:tableStyleId>
              </a:tblPr>
              <a:tblGrid>
                <a:gridCol w="3287362"/>
                <a:gridCol w="1347731"/>
                <a:gridCol w="1198105"/>
                <a:gridCol w="2999114"/>
                <a:gridCol w="1683288"/>
              </a:tblGrid>
              <a:tr h="329870">
                <a:tc>
                  <a:txBody>
                    <a:bodyPr/>
                    <a:lstStyle/>
                    <a:p>
                      <a:pPr marL="0" marR="0" algn="ctr">
                        <a:lnSpc>
                          <a:spcPct val="115000"/>
                        </a:lnSpc>
                        <a:spcBef>
                          <a:spcPts val="0"/>
                        </a:spcBef>
                        <a:spcAft>
                          <a:spcPts val="0"/>
                        </a:spcAft>
                      </a:pPr>
                      <a:r>
                        <a:rPr lang="en-US" sz="1200">
                          <a:effectLst/>
                        </a:rPr>
                        <a:t>Donor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Date Received</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Amount</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Contact</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200">
                          <a:effectLst/>
                        </a:rPr>
                        <a:t>Contact Method</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r>
              <a:tr h="659741">
                <a:tc>
                  <a:txBody>
                    <a:bodyPr/>
                    <a:lstStyle/>
                    <a:p>
                      <a:pPr marL="0" marR="0">
                        <a:lnSpc>
                          <a:spcPct val="115000"/>
                        </a:lnSpc>
                        <a:spcBef>
                          <a:spcPts val="0"/>
                        </a:spcBef>
                        <a:spcAft>
                          <a:spcPts val="0"/>
                        </a:spcAft>
                      </a:pPr>
                      <a:r>
                        <a:rPr lang="en-US" sz="1200">
                          <a:effectLst/>
                        </a:rPr>
                        <a:t>Kentucky Housing Corporation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5/13/2018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$2,500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Bradley Clinton Head of the Human Resource Department 631-254-5511</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Later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989611">
                <a:tc>
                  <a:txBody>
                    <a:bodyPr/>
                    <a:lstStyle/>
                    <a:p>
                      <a:pPr marL="0" marR="0">
                        <a:lnSpc>
                          <a:spcPct val="115000"/>
                        </a:lnSpc>
                        <a:spcBef>
                          <a:spcPts val="0"/>
                        </a:spcBef>
                        <a:spcAft>
                          <a:spcPts val="0"/>
                        </a:spcAft>
                      </a:pPr>
                      <a:r>
                        <a:rPr lang="en-US" sz="1200">
                          <a:effectLst/>
                        </a:rPr>
                        <a:t>Starbux Enterprise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5/15/2018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Anthony Cooper Office of the Managing Director</a:t>
                      </a:r>
                      <a:endParaRPr lang="en-US" sz="1100">
                        <a:effectLst/>
                      </a:endParaRPr>
                    </a:p>
                    <a:p>
                      <a:pPr marL="0" marR="0">
                        <a:lnSpc>
                          <a:spcPct val="115000"/>
                        </a:lnSpc>
                        <a:spcBef>
                          <a:spcPts val="0"/>
                        </a:spcBef>
                        <a:spcAft>
                          <a:spcPts val="0"/>
                        </a:spcAft>
                      </a:pPr>
                      <a:r>
                        <a:rPr lang="en-US" sz="1200">
                          <a:effectLst/>
                        </a:rPr>
                        <a:t>567-093-0753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Letter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59741">
                <a:tc>
                  <a:txBody>
                    <a:bodyPr/>
                    <a:lstStyle/>
                    <a:p>
                      <a:pPr marL="0" marR="0">
                        <a:lnSpc>
                          <a:spcPct val="115000"/>
                        </a:lnSpc>
                        <a:spcBef>
                          <a:spcPts val="0"/>
                        </a:spcBef>
                        <a:spcAft>
                          <a:spcPts val="0"/>
                        </a:spcAft>
                      </a:pPr>
                      <a:r>
                        <a:rPr lang="en-US" sz="1200">
                          <a:effectLst/>
                        </a:rPr>
                        <a:t>Patrick and Sons' Company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5/19/2018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Madison Parker Office of the Human Resource Department 568-013-7813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Letter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59741">
                <a:tc>
                  <a:txBody>
                    <a:bodyPr/>
                    <a:lstStyle/>
                    <a:p>
                      <a:pPr marL="0" marR="0">
                        <a:lnSpc>
                          <a:spcPct val="115000"/>
                        </a:lnSpc>
                        <a:spcBef>
                          <a:spcPts val="0"/>
                        </a:spcBef>
                        <a:spcAft>
                          <a:spcPts val="0"/>
                        </a:spcAft>
                      </a:pPr>
                      <a:r>
                        <a:rPr lang="en-US" sz="1200">
                          <a:effectLst/>
                        </a:rPr>
                        <a:t>Amstel Organization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5/25/2018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David Michael Kennedy office of the Managing Director 531-843-6885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Letter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989611">
                <a:tc>
                  <a:txBody>
                    <a:bodyPr/>
                    <a:lstStyle/>
                    <a:p>
                      <a:pPr marL="0" marR="0">
                        <a:lnSpc>
                          <a:spcPct val="115000"/>
                        </a:lnSpc>
                        <a:spcBef>
                          <a:spcPts val="0"/>
                        </a:spcBef>
                        <a:spcAft>
                          <a:spcPts val="0"/>
                        </a:spcAft>
                      </a:pPr>
                      <a:r>
                        <a:rPr lang="en-US" sz="1200">
                          <a:effectLst/>
                        </a:rPr>
                        <a:t>Kentucky Community Organization for the Homeless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6/22/2018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$1,500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Lilian letterman office of the organization chairperson</a:t>
                      </a:r>
                      <a:endParaRPr lang="en-US" sz="1100">
                        <a:effectLst/>
                      </a:endParaRPr>
                    </a:p>
                    <a:p>
                      <a:pPr marL="0" marR="0">
                        <a:lnSpc>
                          <a:spcPct val="115000"/>
                        </a:lnSpc>
                        <a:spcBef>
                          <a:spcPts val="0"/>
                        </a:spcBef>
                        <a:spcAft>
                          <a:spcPts val="0"/>
                        </a:spcAft>
                      </a:pPr>
                      <a:r>
                        <a:rPr lang="en-US" sz="1200">
                          <a:effectLst/>
                        </a:rPr>
                        <a:t>583-301-4992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dirty="0">
                          <a:effectLst/>
                        </a:rPr>
                        <a:t>Community donation kiosks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348729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 </a:t>
            </a:r>
            <a:r>
              <a:rPr lang="en-US" dirty="0" smtClean="0"/>
              <a:t>Card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5074069"/>
              </p:ext>
            </p:extLst>
          </p:nvPr>
        </p:nvGraphicFramePr>
        <p:xfrm>
          <a:off x="838200" y="2003328"/>
          <a:ext cx="10515600" cy="4383184"/>
        </p:xfrm>
        <a:graphic>
          <a:graphicData uri="http://schemas.openxmlformats.org/drawingml/2006/table">
            <a:tbl>
              <a:tblPr firstRow="1" firstCol="1" bandRow="1">
                <a:tableStyleId>{5C22544A-7EE6-4342-B048-85BDC9FD1C3A}</a:tableStyleId>
              </a:tblPr>
              <a:tblGrid>
                <a:gridCol w="3287362"/>
                <a:gridCol w="1347731"/>
                <a:gridCol w="1198105"/>
                <a:gridCol w="2999114"/>
                <a:gridCol w="1683288"/>
              </a:tblGrid>
              <a:tr h="674336">
                <a:tc>
                  <a:txBody>
                    <a:bodyPr/>
                    <a:lstStyle/>
                    <a:p>
                      <a:pPr marL="0" marR="0">
                        <a:lnSpc>
                          <a:spcPct val="115000"/>
                        </a:lnSpc>
                        <a:spcBef>
                          <a:spcPts val="0"/>
                        </a:spcBef>
                        <a:spcAft>
                          <a:spcPts val="0"/>
                        </a:spcAft>
                      </a:pPr>
                      <a:r>
                        <a:rPr lang="en-US" sz="1200">
                          <a:effectLst/>
                        </a:rPr>
                        <a:t>Community Association of Kentucky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7/4/2018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Kevin McAllister office of the chairperson of the organization 502-480-482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5K charity run in charity walk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74336">
                <a:tc>
                  <a:txBody>
                    <a:bodyPr/>
                    <a:lstStyle/>
                    <a:p>
                      <a:pPr marL="0" marR="0">
                        <a:lnSpc>
                          <a:spcPct val="115000"/>
                        </a:lnSpc>
                        <a:spcBef>
                          <a:spcPts val="0"/>
                        </a:spcBef>
                        <a:spcAft>
                          <a:spcPts val="0"/>
                        </a:spcAft>
                      </a:pPr>
                      <a:r>
                        <a:rPr lang="en-US" sz="1200">
                          <a:effectLst/>
                        </a:rPr>
                        <a:t>Drivers association of Kentucky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6/1/2018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$250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Rachel Frederick office of the chairperson of the association 582-284-3329</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Fundraising event of June: crowdfunding</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011504">
                <a:tc>
                  <a:txBody>
                    <a:bodyPr/>
                    <a:lstStyle/>
                    <a:p>
                      <a:pPr marL="0" marR="0">
                        <a:lnSpc>
                          <a:spcPct val="115000"/>
                        </a:lnSpc>
                        <a:spcBef>
                          <a:spcPts val="0"/>
                        </a:spcBef>
                        <a:spcAft>
                          <a:spcPts val="0"/>
                        </a:spcAft>
                      </a:pPr>
                      <a:r>
                        <a:rPr lang="en-US" sz="1200">
                          <a:effectLst/>
                        </a:rPr>
                        <a:t>The Secretary of State Kentucky</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520/2018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$1,000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Bobby Williamson office of the Secretary of State of Kentucky</a:t>
                      </a:r>
                      <a:endParaRPr lang="en-US" sz="1100">
                        <a:effectLst/>
                      </a:endParaRPr>
                    </a:p>
                    <a:p>
                      <a:pPr marL="0" marR="0">
                        <a:lnSpc>
                          <a:spcPct val="115000"/>
                        </a:lnSpc>
                        <a:spcBef>
                          <a:spcPts val="0"/>
                        </a:spcBef>
                        <a:spcAft>
                          <a:spcPts val="0"/>
                        </a:spcAft>
                      </a:pPr>
                      <a:r>
                        <a:rPr lang="en-US" sz="1200">
                          <a:effectLst/>
                        </a:rPr>
                        <a:t>555-222-555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Letter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011504">
                <a:tc>
                  <a:txBody>
                    <a:bodyPr/>
                    <a:lstStyle/>
                    <a:p>
                      <a:pPr marL="0" marR="0">
                        <a:lnSpc>
                          <a:spcPct val="115000"/>
                        </a:lnSpc>
                        <a:spcBef>
                          <a:spcPts val="0"/>
                        </a:spcBef>
                        <a:spcAft>
                          <a:spcPts val="0"/>
                        </a:spcAft>
                      </a:pPr>
                      <a:r>
                        <a:rPr lang="en-US" sz="1200">
                          <a:effectLst/>
                        </a:rPr>
                        <a:t>The Kentucky Medical association</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7/4/2018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$500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Timothy Pickford office of the head of association</a:t>
                      </a:r>
                      <a:endParaRPr lang="en-US" sz="1100">
                        <a:effectLst/>
                      </a:endParaRPr>
                    </a:p>
                    <a:p>
                      <a:pPr marL="0" marR="0">
                        <a:lnSpc>
                          <a:spcPct val="115000"/>
                        </a:lnSpc>
                        <a:spcBef>
                          <a:spcPts val="0"/>
                        </a:spcBef>
                        <a:spcAft>
                          <a:spcPts val="0"/>
                        </a:spcAft>
                      </a:pPr>
                      <a:r>
                        <a:rPr lang="en-US" sz="1200">
                          <a:effectLst/>
                        </a:rPr>
                        <a:t>568-494-4629</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5K charity run in charity walk</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1011504">
                <a:tc>
                  <a:txBody>
                    <a:bodyPr/>
                    <a:lstStyle/>
                    <a:p>
                      <a:pPr marL="0" marR="0">
                        <a:lnSpc>
                          <a:spcPct val="115000"/>
                        </a:lnSpc>
                        <a:spcBef>
                          <a:spcPts val="0"/>
                        </a:spcBef>
                        <a:spcAft>
                          <a:spcPts val="0"/>
                        </a:spcAft>
                      </a:pPr>
                      <a:r>
                        <a:rPr lang="en-US" sz="1200">
                          <a:effectLst/>
                        </a:rPr>
                        <a:t>The Kentucky Organization for the Welfare of the Homeless</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9/142018</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$250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a:effectLst/>
                        </a:rPr>
                        <a:t>Bobby Williamson office of the organization chairperson</a:t>
                      </a:r>
                      <a:endParaRPr lang="en-US" sz="1100">
                        <a:effectLst/>
                      </a:endParaRPr>
                    </a:p>
                    <a:p>
                      <a:pPr marL="0" marR="0">
                        <a:lnSpc>
                          <a:spcPct val="115000"/>
                        </a:lnSpc>
                        <a:spcBef>
                          <a:spcPts val="0"/>
                        </a:spcBef>
                        <a:spcAft>
                          <a:spcPts val="0"/>
                        </a:spcAft>
                      </a:pPr>
                      <a:r>
                        <a:rPr lang="en-US" sz="1200">
                          <a:effectLst/>
                        </a:rPr>
                        <a:t>573-937-3020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200" dirty="0">
                          <a:effectLst/>
                        </a:rPr>
                        <a:t>Community athletics competition</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654546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Advocacy Video </a:t>
            </a:r>
            <a:r>
              <a:rPr lang="en-US" dirty="0"/>
              <a:t>S</a:t>
            </a:r>
            <a:r>
              <a:rPr lang="en-US" dirty="0" smtClean="0"/>
              <a:t>cript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1495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Soriano, F. I. (2016). </a:t>
            </a:r>
            <a:r>
              <a:rPr lang="en-US" i="1" dirty="0"/>
              <a:t>Conducting needs assessments: A multidisciplinary approach</a:t>
            </a:r>
            <a:r>
              <a:rPr lang="en-US" dirty="0"/>
              <a:t>.</a:t>
            </a:r>
          </a:p>
          <a:p>
            <a:pPr hangingPunct="0"/>
            <a:r>
              <a:rPr lang="en-US" dirty="0"/>
              <a:t>Lewis, J. A., Packard, T. R., &amp; Lewis, M. D. (2011). </a:t>
            </a:r>
            <a:r>
              <a:rPr lang="en-US" i="1" dirty="0"/>
              <a:t>Management of human service programs</a:t>
            </a:r>
            <a:r>
              <a:rPr lang="en-US" dirty="0"/>
              <a:t>. </a:t>
            </a:r>
            <a:r>
              <a:rPr lang="en-US" dirty="0" err="1"/>
              <a:t>Cengage</a:t>
            </a:r>
            <a:r>
              <a:rPr lang="en-US" dirty="0"/>
              <a:t> Learning</a:t>
            </a:r>
            <a:r>
              <a:rPr lang="en-US" dirty="0" smtClean="0"/>
              <a:t>.</a:t>
            </a:r>
            <a:endParaRPr lang="en-US" dirty="0"/>
          </a:p>
        </p:txBody>
      </p:sp>
    </p:spTree>
    <p:extLst>
      <p:ext uri="{BB962C8B-B14F-4D97-AF65-F5344CB8AC3E}">
        <p14:creationId xmlns:p14="http://schemas.microsoft.com/office/powerpoint/2010/main" val="36051738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F20B7C8E-B819-43F3-AAF9-EE50B1A836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84</TotalTime>
  <Words>1104</Words>
  <Application>Microsoft Office PowerPoint</Application>
  <PresentationFormat>Custom</PresentationFormat>
  <Paragraphs>260</Paragraphs>
  <Slides>13</Slides>
  <Notes>6</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Wisp</vt:lpstr>
      <vt:lpstr>Community Service Program 2018</vt:lpstr>
      <vt:lpstr>Executive Summary</vt:lpstr>
      <vt:lpstr>Needs Assessment</vt:lpstr>
      <vt:lpstr>Contractor List</vt:lpstr>
      <vt:lpstr>Staffing Plan</vt:lpstr>
      <vt:lpstr>Budget</vt:lpstr>
      <vt:lpstr>Budget</vt:lpstr>
      <vt:lpstr>Budget</vt:lpstr>
      <vt:lpstr>Funding Sources</vt:lpstr>
      <vt:lpstr>Report Card</vt:lpstr>
      <vt:lpstr>Report Card</vt:lpstr>
      <vt:lpstr>Advocacy Video Script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omaira</dc:creator>
  <cp:lastModifiedBy>d</cp:lastModifiedBy>
  <cp:revision>31</cp:revision>
  <dcterms:created xsi:type="dcterms:W3CDTF">2018-05-11T06:48:29Z</dcterms:created>
  <dcterms:modified xsi:type="dcterms:W3CDTF">2018-05-12T10:49:35Z</dcterms:modified>
</cp:coreProperties>
</file>